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9" r:id="rId10"/>
    <p:sldId id="263" r:id="rId11"/>
    <p:sldId id="264" r:id="rId12"/>
    <p:sldId id="267" r:id="rId13"/>
    <p:sldId id="265" r:id="rId14"/>
    <p:sldId id="268" r:id="rId15"/>
  </p:sldIdLst>
  <p:sldSz cx="14630400" cy="8229600"/>
  <p:notesSz cx="8229600" cy="14630400"/>
  <p:embeddedFontLst>
    <p:embeddedFont>
      <p:font typeface="Raleway" pitchFamily="2" charset="-52"/>
      <p:regular r:id="rId17"/>
      <p:bold r:id="rId18"/>
      <p:italic r:id="rId19"/>
      <p:boldItalic r:id="rId20"/>
    </p:embeddedFont>
    <p:embeddedFont>
      <p:font typeface="Roboto" pitchFamily="2" charset="0"/>
      <p:regular r:id="rId21"/>
      <p:bold r:id="rId22"/>
      <p:italic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64" autoAdjust="0"/>
    <p:restoredTop sz="94610"/>
  </p:normalViewPr>
  <p:slideViewPr>
    <p:cSldViewPr snapToGrid="0" snapToObjects="1">
      <p:cViewPr>
        <p:scale>
          <a:sx n="100" d="100"/>
          <a:sy n="100" d="100"/>
        </p:scale>
        <p:origin x="2028" y="9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9331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A1D52-3C89-6381-6BFB-40D87E094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AF003D-186B-472F-BE70-2D8C0CC421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C50665-757A-8A34-DFD8-E88FA3E4C0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C0504-A635-577D-AC75-DF51442B73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047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FFF581-2268-A7D0-9546-3E19EC8D8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893329-7062-4107-0ED4-804B11986E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40DB32-13D0-5F29-868C-149E3E4A75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72233-76DE-DF6F-2AA3-5A61511A6D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0178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F6CFAD-D255-F520-F037-D0DEE904A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1434A0-D4D6-BB83-F760-F63D6820C4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CE022C-498F-B3DC-59E2-4CB2AD1535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5C5C39-D0A0-B346-47D8-73955DB016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660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2D19B4-CA1D-CAB0-4D2F-A93AEA434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2FF055-C55A-D188-C03D-0AECB89B44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70BDE3-29C1-0CC1-5693-D0E3C45912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F241D-2CED-699F-F166-20BF39D142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692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AE3069-B92B-FBE7-DB2C-3438CCE64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11E57EB8-68A2-D7BF-F2BC-B3D2CC7DE8DC}"/>
              </a:ext>
            </a:extLst>
          </p:cNvPr>
          <p:cNvSpPr/>
          <p:nvPr/>
        </p:nvSpPr>
        <p:spPr>
          <a:xfrm>
            <a:off x="1157702" y="378022"/>
            <a:ext cx="12314992" cy="2910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ru-RU" sz="2400" dirty="0"/>
              <a:t>Министерство науки и высшего образования Российской Федерации</a:t>
            </a:r>
            <a:br>
              <a:rPr lang="ru-RU" sz="2400" dirty="0"/>
            </a:br>
            <a:r>
              <a:rPr lang="ru-RU" sz="2400" dirty="0"/>
              <a:t>Федеральное государственное бюджетное образовательное учреждение высшего образования «Рыбинский государственный авиационный технический университет имени П.А. Соловьева»</a:t>
            </a:r>
            <a:endParaRPr lang="en-US" sz="24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EA386D7C-D149-1EEB-B92F-6AB5A457781B}"/>
              </a:ext>
            </a:extLst>
          </p:cNvPr>
          <p:cNvSpPr/>
          <p:nvPr/>
        </p:nvSpPr>
        <p:spPr>
          <a:xfrm>
            <a:off x="3536988" y="3008232"/>
            <a:ext cx="7556421" cy="3962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ru-RU" sz="2400" dirty="0"/>
              <a:t>ИНСТИТУТ ИНФОРМАЦИОННЫХ ТЕХНОЛОГИЙ И СИСТЕМ УПРАВЛЕНИЯ</a:t>
            </a: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6112D3C4-786F-AF25-814D-B517CA252552}"/>
              </a:ext>
            </a:extLst>
          </p:cNvPr>
          <p:cNvSpPr/>
          <p:nvPr/>
        </p:nvSpPr>
        <p:spPr>
          <a:xfrm>
            <a:off x="2026830" y="4429364"/>
            <a:ext cx="10576739" cy="49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КАФЕДРА ОРГАНИЗАЦИИ ПРОИЗВОДСТВА И УПРАВЛЕНИЯ КАЧЕСТВОМ</a:t>
            </a:r>
            <a:endParaRPr lang="en-US" sz="2400" dirty="0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D65D2BAF-1A60-7011-F207-4E283FFACE37}"/>
              </a:ext>
            </a:extLst>
          </p:cNvPr>
          <p:cNvSpPr/>
          <p:nvPr/>
        </p:nvSpPr>
        <p:spPr>
          <a:xfrm>
            <a:off x="6280190" y="614743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691711BA-0F45-24D8-F79B-F7A01BEB0022}"/>
              </a:ext>
            </a:extLst>
          </p:cNvPr>
          <p:cNvSpPr/>
          <p:nvPr/>
        </p:nvSpPr>
        <p:spPr>
          <a:xfrm>
            <a:off x="4488641" y="5116350"/>
            <a:ext cx="5653116" cy="497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ОРГАНИЗАЦИЯ РАБОТЫ КОЛЛЕКТИВА</a:t>
            </a:r>
            <a:endParaRPr lang="en-US" sz="2400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C0EC9851-4C1D-D1AC-5EC0-16A323982EC6}"/>
              </a:ext>
            </a:extLst>
          </p:cNvPr>
          <p:cNvSpPr/>
          <p:nvPr/>
        </p:nvSpPr>
        <p:spPr>
          <a:xfrm>
            <a:off x="4428312" y="5845730"/>
            <a:ext cx="5773774" cy="49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ФОРДИЗМ КАК СИСТЕМА УПРАВЛЕНИЯ</a:t>
            </a:r>
            <a:endParaRPr lang="en-US" sz="2400" dirty="0"/>
          </a:p>
        </p:txBody>
      </p:sp>
      <p:sp>
        <p:nvSpPr>
          <p:cNvPr id="13" name="Text 2">
            <a:extLst>
              <a:ext uri="{FF2B5EF4-FFF2-40B4-BE49-F238E27FC236}">
                <a16:creationId xmlns:a16="http://schemas.microsoft.com/office/drawing/2014/main" id="{BC5FC36B-CD3C-B13E-6B90-44C7691C2A07}"/>
              </a:ext>
            </a:extLst>
          </p:cNvPr>
          <p:cNvSpPr/>
          <p:nvPr/>
        </p:nvSpPr>
        <p:spPr>
          <a:xfrm>
            <a:off x="4488641" y="7078264"/>
            <a:ext cx="101417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Работу выполнил студент группы ИВМ-24                    Морозов А. А.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Преподаватель к. т. н., доцент                                           Иванова И. В.</a:t>
            </a:r>
          </a:p>
        </p:txBody>
      </p:sp>
    </p:spTree>
    <p:extLst>
      <p:ext uri="{BB962C8B-B14F-4D97-AF65-F5344CB8AC3E}">
        <p14:creationId xmlns:p14="http://schemas.microsoft.com/office/powerpoint/2010/main" val="3596899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74014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Плюсы и минусы фордизма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34841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Положительные эффекты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Высокая производительность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Снижение затрат на обучение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Мотивация через оплату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33985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Отрицательные эффекты</a:t>
            </a:r>
            <a:endParaRPr lang="en-US" sz="28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Монотонность работы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Деиндивидуализация работников</a:t>
            </a:r>
            <a:endParaRPr lang="en-US"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695990" y="1437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McDonald's как пример фордизма в </a:t>
            </a:r>
            <a:r>
              <a:rPr lang="ru-RU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обслуживании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5695990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5930424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Конвейер и ритм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5930424" y="392001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Специализация на узких задачах, поток без простоев.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9587667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9822101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Простота операций</a:t>
            </a:r>
            <a:endParaRPr lang="en-US" sz="2600" dirty="0"/>
          </a:p>
        </p:txBody>
      </p:sp>
      <p:sp>
        <p:nvSpPr>
          <p:cNvPr id="9" name="Text 6"/>
          <p:cNvSpPr/>
          <p:nvPr/>
        </p:nvSpPr>
        <p:spPr>
          <a:xfrm>
            <a:off x="9822101" y="3920014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Обучение занимает считанные дни, минимум навыков.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5695990" y="5469969"/>
            <a:ext cx="7556421" cy="1769031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59304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Узкий ассортимент</a:t>
            </a:r>
            <a:endParaRPr lang="en-US" sz="2600" dirty="0"/>
          </a:p>
        </p:txBody>
      </p:sp>
      <p:sp>
        <p:nvSpPr>
          <p:cNvPr id="12" name="Text 9"/>
          <p:cNvSpPr/>
          <p:nvPr/>
        </p:nvSpPr>
        <p:spPr>
          <a:xfrm>
            <a:off x="5930424" y="61948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Меню ограничено 12 позициями для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скорости и качества.</a:t>
            </a:r>
            <a:endParaRPr lang="en-US" sz="2200" dirty="0"/>
          </a:p>
        </p:txBody>
      </p:sp>
      <p:pic>
        <p:nvPicPr>
          <p:cNvPr id="2052" name="Picture 4" descr="Mc Donalds aesthetic">
            <a:extLst>
              <a:ext uri="{FF2B5EF4-FFF2-40B4-BE49-F238E27FC236}">
                <a16:creationId xmlns:a16="http://schemas.microsoft.com/office/drawing/2014/main" id="{19E9BF2A-7BC7-D1A4-26C9-53F14A1F8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2915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9296AD-E0A0-DA87-7CFE-9B19614B6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06CF9D43-D83E-DB9C-DB8B-83878B7C323A}"/>
              </a:ext>
            </a:extLst>
          </p:cNvPr>
          <p:cNvSpPr/>
          <p:nvPr/>
        </p:nvSpPr>
        <p:spPr>
          <a:xfrm>
            <a:off x="2711450" y="497642"/>
            <a:ext cx="920750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Пример конвейера в </a:t>
            </a: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McDonald's</a:t>
            </a:r>
            <a:endParaRPr lang="en-US" sz="4450" dirty="0"/>
          </a:p>
        </p:txBody>
      </p:sp>
      <p:pic>
        <p:nvPicPr>
          <p:cNvPr id="3074" name="Picture 2" descr="functional Kitchen layouts">
            <a:extLst>
              <a:ext uri="{FF2B5EF4-FFF2-40B4-BE49-F238E27FC236}">
                <a16:creationId xmlns:a16="http://schemas.microsoft.com/office/drawing/2014/main" id="{03F30E6D-E43B-F325-C757-94671B0C1B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6" r="13635"/>
          <a:stretch/>
        </p:blipFill>
        <p:spPr bwMode="auto">
          <a:xfrm>
            <a:off x="677587" y="2994196"/>
            <a:ext cx="6235616" cy="406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8E9AC8C-2032-78ED-A354-585B92677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9367" y="2994196"/>
            <a:ext cx="6229033" cy="4394340"/>
          </a:xfrm>
          <a:prstGeom prst="rect">
            <a:avLst/>
          </a:prstGeom>
        </p:spPr>
      </p:pic>
      <p:sp>
        <p:nvSpPr>
          <p:cNvPr id="14" name="Text 1">
            <a:extLst>
              <a:ext uri="{FF2B5EF4-FFF2-40B4-BE49-F238E27FC236}">
                <a16:creationId xmlns:a16="http://schemas.microsoft.com/office/drawing/2014/main" id="{0A9BC34C-B897-BF3E-7D77-930597A093C2}"/>
              </a:ext>
            </a:extLst>
          </p:cNvPr>
          <p:cNvSpPr/>
          <p:nvPr/>
        </p:nvSpPr>
        <p:spPr>
          <a:xfrm>
            <a:off x="2859445" y="2081402"/>
            <a:ext cx="9359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8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Было</a:t>
            </a:r>
            <a:endParaRPr lang="en-US" sz="2800" dirty="0"/>
          </a:p>
        </p:txBody>
      </p:sp>
      <p:sp>
        <p:nvSpPr>
          <p:cNvPr id="15" name="Text 1">
            <a:extLst>
              <a:ext uri="{FF2B5EF4-FFF2-40B4-BE49-F238E27FC236}">
                <a16:creationId xmlns:a16="http://schemas.microsoft.com/office/drawing/2014/main" id="{9DB954BC-EB58-E81B-E88D-D8F6D90D1EE0}"/>
              </a:ext>
            </a:extLst>
          </p:cNvPr>
          <p:cNvSpPr/>
          <p:nvPr/>
        </p:nvSpPr>
        <p:spPr>
          <a:xfrm>
            <a:off x="10285908" y="2081402"/>
            <a:ext cx="9359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8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Стало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65940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99497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Живучесть и адаптивность фордизма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401939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7017306" y="3941802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Фордизм — основа массового производства и сервисов.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10200203" y="401939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7" name="Text 4"/>
          <p:cNvSpPr/>
          <p:nvPr/>
        </p:nvSpPr>
        <p:spPr>
          <a:xfrm>
            <a:off x="10937319" y="393049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Стандартизация и автоматизация повышают эффективность.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6280190" y="62323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9" name="Text 6"/>
          <p:cNvSpPr/>
          <p:nvPr/>
        </p:nvSpPr>
        <p:spPr>
          <a:xfrm>
            <a:off x="7017306" y="6128226"/>
            <a:ext cx="6819305" cy="1088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Пример McDonald's показывает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трансформацию идей Форда.</a:t>
            </a:r>
            <a:endParaRPr lang="en-US" sz="2400" dirty="0"/>
          </a:p>
        </p:txBody>
      </p:sp>
      <p:pic>
        <p:nvPicPr>
          <p:cNvPr id="4098" name="Picture 2" descr="Is McDonald's stopping front counter orders indefinitely for some  locations? : r/McDonaldsEmployees">
            <a:extLst>
              <a:ext uri="{FF2B5EF4-FFF2-40B4-BE49-F238E27FC236}">
                <a16:creationId xmlns:a16="http://schemas.microsoft.com/office/drawing/2014/main" id="{D1804D21-8AB0-F99C-CBF8-9030D564AA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86"/>
          <a:stretch/>
        </p:blipFill>
        <p:spPr bwMode="auto">
          <a:xfrm>
            <a:off x="0" y="0"/>
            <a:ext cx="5259587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2570C1-40C6-D22F-4D81-A4FF6519F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4608403-757A-13A4-EF06-68CA5283FDCC}"/>
              </a:ext>
            </a:extLst>
          </p:cNvPr>
          <p:cNvSpPr/>
          <p:nvPr/>
        </p:nvSpPr>
        <p:spPr>
          <a:xfrm>
            <a:off x="3451861" y="295179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ru-RU" sz="4450" dirty="0">
                <a:solidFill>
                  <a:srgbClr val="1B1B27"/>
                </a:solidFill>
                <a:latin typeface="Roboto" pitchFamily="2" charset="0"/>
                <a:ea typeface="Roboto" pitchFamily="2" charset="0"/>
              </a:rPr>
              <a:t>Спасибо за внимание</a:t>
            </a:r>
            <a:endParaRPr lang="en-US" sz="4450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6A6685AB-5B9F-9126-B13A-D29656791546}"/>
              </a:ext>
            </a:extLst>
          </p:cNvPr>
          <p:cNvSpPr/>
          <p:nvPr/>
        </p:nvSpPr>
        <p:spPr>
          <a:xfrm>
            <a:off x="2546389" y="6289358"/>
            <a:ext cx="1208401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ru-RU" sz="2800" dirty="0">
                <a:solidFill>
                  <a:srgbClr val="1B1B27"/>
                </a:solidFill>
                <a:latin typeface="Roboto" pitchFamily="2" charset="0"/>
                <a:ea typeface="Roboto" pitchFamily="2" charset="0"/>
              </a:rPr>
              <a:t>Презентацию выполнил студент группы ИВМ-24 Морозов А. А.</a:t>
            </a:r>
          </a:p>
        </p:txBody>
      </p:sp>
    </p:spTree>
    <p:extLst>
      <p:ext uri="{BB962C8B-B14F-4D97-AF65-F5344CB8AC3E}">
        <p14:creationId xmlns:p14="http://schemas.microsoft.com/office/powerpoint/2010/main" val="4047857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0211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Фордизм: Классическая система управления производством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6861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Фордизм — система повышения производительности и упрощения труда.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6280190" y="514957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Создан Генри Фордом, основан на ритмичном и непрерывном процессе.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6280190" y="614743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382194"/>
            <a:ext cx="67862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Конвейер и ритм работы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5972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7045642" y="2496621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Конвейер как символ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7017306" y="348234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Задаёт темп работы, исключая простои и перегрузки.</a:t>
            </a:r>
            <a:endParaRPr lang="en-US" sz="2300" dirty="0"/>
          </a:p>
        </p:txBody>
      </p:sp>
      <p:sp>
        <p:nvSpPr>
          <p:cNvPr id="7" name="Shape 4"/>
          <p:cNvSpPr/>
          <p:nvPr/>
        </p:nvSpPr>
        <p:spPr>
          <a:xfrm>
            <a:off x="10200203" y="255972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10937319" y="2496621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Оптимальная скорость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10937319" y="348234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44 дюйма в минуту — идеальный темп для работы с деталями.</a:t>
            </a:r>
            <a:endParaRPr lang="en-US" sz="2300" dirty="0"/>
          </a:p>
        </p:txBody>
      </p:sp>
      <p:sp>
        <p:nvSpPr>
          <p:cNvPr id="10" name="Shape 7"/>
          <p:cNvSpPr/>
          <p:nvPr/>
        </p:nvSpPr>
        <p:spPr>
          <a:xfrm>
            <a:off x="6280190" y="533900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7017306" y="54168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Минимум подъёмов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7017306" y="590728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Рабочие перемещают только сырьё, остальное доставляет транспорт.</a:t>
            </a:r>
            <a:endParaRPr lang="en-US" sz="230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2352C01-C137-9801-5279-C900DCD9A4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969"/>
          <a:stretch/>
        </p:blipFill>
        <p:spPr>
          <a:xfrm>
            <a:off x="-1" y="0"/>
            <a:ext cx="5591817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1488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Разделение труда и упрощение операций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06544"/>
            <a:ext cx="3664863" cy="2303268"/>
          </a:xfrm>
          <a:prstGeom prst="roundRect">
            <a:avLst>
              <a:gd name="adj" fmla="val 4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1028224" y="3140978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Минимальная квалификация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028224" y="398572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Обучение 43% работников занимает 1 день.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4685467" y="2906544"/>
            <a:ext cx="3664863" cy="2303268"/>
          </a:xfrm>
          <a:prstGeom prst="roundRect">
            <a:avLst>
              <a:gd name="adj" fmla="val 4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4919901" y="3140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Доступность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4919901" y="363139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Работа подходит даже людям с инвалидностью.</a:t>
            </a:r>
            <a:endParaRPr lang="en-US" sz="2400" dirty="0"/>
          </a:p>
        </p:txBody>
      </p:sp>
      <p:sp>
        <p:nvSpPr>
          <p:cNvPr id="10" name="Shape 7"/>
          <p:cNvSpPr/>
          <p:nvPr/>
        </p:nvSpPr>
        <p:spPr>
          <a:xfrm>
            <a:off x="793790" y="5544258"/>
            <a:ext cx="7556421" cy="1656636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1028224" y="5778692"/>
            <a:ext cx="29765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Упрощение операций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1028224" y="626911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Каждый выполняет простые, </a:t>
            </a:r>
            <a:endParaRPr lang="ru-RU" sz="2400" dirty="0">
              <a:solidFill>
                <a:srgbClr val="3C3939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однотипные задачи.</a:t>
            </a:r>
            <a:endParaRPr lang="en-US" sz="2400" dirty="0"/>
          </a:p>
        </p:txBody>
      </p:sp>
      <p:pic>
        <p:nvPicPr>
          <p:cNvPr id="1032" name="Picture 8" descr="The Middle Class Took Off 100 Years Ago ... Thanks To Henry Ford? : NPR">
            <a:extLst>
              <a:ext uri="{FF2B5EF4-FFF2-40B4-BE49-F238E27FC236}">
                <a16:creationId xmlns:a16="http://schemas.microsoft.com/office/drawing/2014/main" id="{9218C376-BB0C-1F06-CD8A-7B5B46CA59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46" r="18874"/>
          <a:stretch/>
        </p:blipFill>
        <p:spPr bwMode="auto">
          <a:xfrm>
            <a:off x="8712200" y="0"/>
            <a:ext cx="59182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18353"/>
            <a:ext cx="107697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Логистика и размещение рабочих мест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94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Минимум движений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93790" y="48752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Рабочий делает не более одного шага.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93790" y="54422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 наклоняется вперёд или в стороны.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599521" y="4294108"/>
            <a:ext cx="29439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Правила размещения</a:t>
            </a: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7599521" y="48752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Инструменты и детали по порядку работы</a:t>
            </a: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599521" y="53174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Использование салазок и силы тяжести</a:t>
            </a: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7599521" y="57596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Минимизация пути деталей</a:t>
            </a: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2400" dirty="0"/>
          </a:p>
        </p:txBody>
      </p:sp>
      <p:pic>
        <p:nvPicPr>
          <p:cNvPr id="2050" name="Picture 2" descr="Women of Ford Part 1: 1900s-1940s">
            <a:extLst>
              <a:ext uri="{FF2B5EF4-FFF2-40B4-BE49-F238E27FC236}">
                <a16:creationId xmlns:a16="http://schemas.microsoft.com/office/drawing/2014/main" id="{F064DE7B-0536-597F-FFAB-1AE6B5533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4274"/>
            <a:ext cx="14630400" cy="258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34492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Использование автоматизации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026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1559242" y="303953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Отказ от ручной работы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4025258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Если возможно использовать машину.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4713803" y="31026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5479137" y="303953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Повышение точности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5479137" y="3930483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</a:rPr>
              <a:t>Скорость и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</a:rPr>
              <a:t>качество.</a:t>
            </a:r>
            <a:endParaRPr lang="en-US" sz="2400" dirty="0"/>
          </a:p>
        </p:txBody>
      </p:sp>
      <p:sp>
        <p:nvSpPr>
          <p:cNvPr id="10" name="Shape 7"/>
          <p:cNvSpPr/>
          <p:nvPr/>
        </p:nvSpPr>
        <p:spPr>
          <a:xfrm>
            <a:off x="793790" y="55675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1" name="Text 8"/>
          <p:cNvSpPr/>
          <p:nvPr/>
        </p:nvSpPr>
        <p:spPr>
          <a:xfrm>
            <a:off x="1530906" y="5645461"/>
            <a:ext cx="32449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Снижение зависимости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1530906" y="6135879"/>
            <a:ext cx="58577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Меньше влияния человеческого </a:t>
            </a:r>
            <a:endParaRPr lang="ru-RU" sz="2400" dirty="0">
              <a:solidFill>
                <a:srgbClr val="3C3939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фактора на производство.</a:t>
            </a:r>
            <a:endParaRPr lang="en-US" sz="24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27D55FE-D4FC-D279-2751-646E11268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7175" y="-3809"/>
            <a:ext cx="6753225" cy="822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1245393" y="1638182"/>
            <a:ext cx="121396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Управление коллективом по системе Форда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200394" y="4087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Высокая зарплата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93790" y="4578191"/>
            <a:ext cx="424184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 долларов в день, выше средней на 15%.</a:t>
            </a:r>
            <a:endParaRPr lang="en-US" sz="2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274231" y="4412456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7" name="Text 4"/>
          <p:cNvSpPr/>
          <p:nvPr/>
        </p:nvSpPr>
        <p:spPr>
          <a:xfrm>
            <a:off x="5487353" y="4472106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481304" y="3056922"/>
            <a:ext cx="40618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Восьмичасовой рабочий </a:t>
            </a:r>
            <a:endParaRPr lang="ru-RU" sz="2800" dirty="0">
              <a:solidFill>
                <a:srgbClr val="3C3939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день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9481304" y="3761661"/>
            <a:ext cx="43553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Один из первых, кто ввёл </a:t>
            </a:r>
            <a:endParaRPr lang="ru-RU" sz="2400" dirty="0">
              <a:solidFill>
                <a:srgbClr val="3C3939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такую норму.</a:t>
            </a:r>
            <a:endParaRPr lang="en-US" sz="24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9258" y="2870002"/>
            <a:ext cx="3651885" cy="3651885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7910393" y="2890361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2" name="Text 8"/>
          <p:cNvSpPr/>
          <p:nvPr/>
        </p:nvSpPr>
        <p:spPr>
          <a:xfrm>
            <a:off x="8128892" y="2952274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9481304" y="5267206"/>
            <a:ext cx="31673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Премии по итогам года</a:t>
            </a:r>
            <a:endParaRPr lang="en-US" sz="2800" dirty="0"/>
          </a:p>
        </p:txBody>
      </p:sp>
      <p:sp>
        <p:nvSpPr>
          <p:cNvPr id="14" name="Text 10"/>
          <p:cNvSpPr/>
          <p:nvPr/>
        </p:nvSpPr>
        <p:spPr>
          <a:xfrm>
            <a:off x="9481304" y="5757624"/>
            <a:ext cx="435530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Зависели от стажа и </a:t>
            </a:r>
            <a:endParaRPr lang="ru-RU" sz="2400" dirty="0">
              <a:solidFill>
                <a:srgbClr val="3C3939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дневной ставки.</a:t>
            </a:r>
            <a:endParaRPr lang="en-US" sz="2400" dirty="0"/>
          </a:p>
        </p:txBody>
      </p:sp>
      <p:sp>
        <p:nvSpPr>
          <p:cNvPr id="16" name="Shape 11"/>
          <p:cNvSpPr/>
          <p:nvPr/>
        </p:nvSpPr>
        <p:spPr>
          <a:xfrm>
            <a:off x="7910393" y="5934432"/>
            <a:ext cx="566976" cy="566976"/>
          </a:xfrm>
          <a:prstGeom prst="roundRect">
            <a:avLst>
              <a:gd name="adj" fmla="val 16111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7" name="Text 12"/>
          <p:cNvSpPr/>
          <p:nvPr/>
        </p:nvSpPr>
        <p:spPr>
          <a:xfrm>
            <a:off x="8120221" y="5961043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48836" y="1332348"/>
            <a:ext cx="6869073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Оптимизация условий труда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836" y="2337951"/>
            <a:ext cx="1013103" cy="12157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5787" y="2540476"/>
            <a:ext cx="3498533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Минимум физических затрат</a:t>
            </a:r>
            <a:endParaRPr lang="en-US" sz="2800" dirty="0"/>
          </a:p>
        </p:txBody>
      </p:sp>
      <p:sp>
        <p:nvSpPr>
          <p:cNvPr id="6" name="Text 2"/>
          <p:cNvSpPr/>
          <p:nvPr/>
        </p:nvSpPr>
        <p:spPr>
          <a:xfrm>
            <a:off x="2165787" y="29785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 более одного шага, отсутствие наклонов</a:t>
            </a: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836" y="3553698"/>
            <a:ext cx="1013103" cy="12157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5787" y="3756223"/>
            <a:ext cx="3072051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Снижение утомляемости</a:t>
            </a:r>
            <a:endParaRPr lang="en-US" sz="2800" dirty="0"/>
          </a:p>
        </p:txBody>
      </p:sp>
      <p:sp>
        <p:nvSpPr>
          <p:cNvPr id="9" name="Text 4"/>
          <p:cNvSpPr/>
          <p:nvPr/>
        </p:nvSpPr>
        <p:spPr>
          <a:xfrm>
            <a:off x="2165787" y="41942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Улучшение продуктивности и мотивации</a:t>
            </a: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2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836" y="4769445"/>
            <a:ext cx="1013103" cy="12157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65787" y="4971971"/>
            <a:ext cx="2973586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Коллективный ансамбль</a:t>
            </a:r>
            <a:endParaRPr lang="en-US" sz="2800" dirty="0"/>
          </a:p>
        </p:txBody>
      </p:sp>
      <p:sp>
        <p:nvSpPr>
          <p:cNvPr id="12" name="Text 6"/>
          <p:cNvSpPr/>
          <p:nvPr/>
        </p:nvSpPr>
        <p:spPr>
          <a:xfrm>
            <a:off x="2165787" y="5410002"/>
            <a:ext cx="7803713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Рабочие как музыканты в оркестре,</a:t>
            </a:r>
            <a:endParaRPr lang="ru-RU" sz="2400" dirty="0">
              <a:solidFill>
                <a:srgbClr val="3C3939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55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действуют слаженно</a:t>
            </a: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2400" dirty="0"/>
          </a:p>
        </p:txBody>
      </p:sp>
      <p:pic>
        <p:nvPicPr>
          <p:cNvPr id="4100" name="Picture 4" descr="Factory workers on assembly line for bearings 1924">
            <a:extLst>
              <a:ext uri="{FF2B5EF4-FFF2-40B4-BE49-F238E27FC236}">
                <a16:creationId xmlns:a16="http://schemas.microsoft.com/office/drawing/2014/main" id="{7A1DB686-E4A8-45D3-FCCB-0E208BEA56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11"/>
          <a:stretch/>
        </p:blipFill>
        <p:spPr bwMode="auto">
          <a:xfrm>
            <a:off x="8966083" y="-88899"/>
            <a:ext cx="5664318" cy="831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DB667-4379-5E34-FAD9-0BAC14DBD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976947EB-F614-6993-9722-2F4489615D4D}"/>
              </a:ext>
            </a:extLst>
          </p:cNvPr>
          <p:cNvSpPr/>
          <p:nvPr/>
        </p:nvSpPr>
        <p:spPr>
          <a:xfrm>
            <a:off x="6116161" y="576063"/>
            <a:ext cx="6869073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ru-RU" sz="4450" dirty="0">
                <a:solidFill>
                  <a:srgbClr val="1B1B27"/>
                </a:solidFill>
                <a:latin typeface="Raleway" pitchFamily="34" charset="0"/>
              </a:rPr>
              <a:t>Капитал и переработка</a:t>
            </a:r>
            <a:endParaRPr lang="en-US" sz="4450" dirty="0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F4157524-1BB8-6860-5505-5D3A0C635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6161" y="1581666"/>
            <a:ext cx="1013103" cy="1215747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BAF55B86-7E22-0705-B467-A1997967325C}"/>
              </a:ext>
            </a:extLst>
          </p:cNvPr>
          <p:cNvSpPr/>
          <p:nvPr/>
        </p:nvSpPr>
        <p:spPr>
          <a:xfrm>
            <a:off x="7433112" y="1784191"/>
            <a:ext cx="3498533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ru-RU" sz="2800" dirty="0">
                <a:solidFill>
                  <a:srgbClr val="3C3939"/>
                </a:solidFill>
                <a:latin typeface="Raleway" pitchFamily="34" charset="0"/>
              </a:rPr>
              <a:t>Заём только для расширения</a:t>
            </a:r>
            <a:endParaRPr lang="en-US" sz="28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4F246BE6-072B-440B-1337-57D5EC8C527D}"/>
              </a:ext>
            </a:extLst>
          </p:cNvPr>
          <p:cNvSpPr/>
          <p:nvPr/>
        </p:nvSpPr>
        <p:spPr>
          <a:xfrm>
            <a:off x="7433112" y="2222222"/>
            <a:ext cx="5759013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Капитал должен течь из 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фабрики, а не из банка.</a:t>
            </a:r>
            <a:endParaRPr lang="en-US" sz="2400" dirty="0"/>
          </a:p>
        </p:txBody>
      </p:sp>
      <p:pic>
        <p:nvPicPr>
          <p:cNvPr id="7" name="Image 2" descr="preencoded.png">
            <a:extLst>
              <a:ext uri="{FF2B5EF4-FFF2-40B4-BE49-F238E27FC236}">
                <a16:creationId xmlns:a16="http://schemas.microsoft.com/office/drawing/2014/main" id="{C3E716B8-DA48-E0F5-C411-AA03D93997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6161" y="3269853"/>
            <a:ext cx="1013103" cy="1215747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53C8C69C-11A7-F557-A11A-5CCDC8E61859}"/>
              </a:ext>
            </a:extLst>
          </p:cNvPr>
          <p:cNvSpPr/>
          <p:nvPr/>
        </p:nvSpPr>
        <p:spPr>
          <a:xfrm>
            <a:off x="7433112" y="3373318"/>
            <a:ext cx="3072051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ru-RU" sz="28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Бессмысленность бережливости</a:t>
            </a:r>
            <a:endParaRPr lang="en-US" sz="28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14EC92B4-DA32-9A84-4ECF-E69B848CFCE1}"/>
              </a:ext>
            </a:extLst>
          </p:cNvPr>
          <p:cNvSpPr/>
          <p:nvPr/>
        </p:nvSpPr>
        <p:spPr>
          <a:xfrm>
            <a:off x="7433113" y="3811349"/>
            <a:ext cx="6282888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Капитал, который не создает постоянно 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новой и лучшей работы, бесполезнее, 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чем песок.</a:t>
            </a:r>
            <a:endParaRPr lang="en-US" sz="2400" dirty="0"/>
          </a:p>
        </p:txBody>
      </p:sp>
      <p:pic>
        <p:nvPicPr>
          <p:cNvPr id="10" name="Image 3" descr="preencoded.png">
            <a:extLst>
              <a:ext uri="{FF2B5EF4-FFF2-40B4-BE49-F238E27FC236}">
                <a16:creationId xmlns:a16="http://schemas.microsoft.com/office/drawing/2014/main" id="{E3363A79-87A0-1B2D-31EA-5B6578D39A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161" y="5026620"/>
            <a:ext cx="1013103" cy="1215747"/>
          </a:xfrm>
          <a:prstGeom prst="rect">
            <a:avLst/>
          </a:prstGeom>
        </p:spPr>
      </p:pic>
      <p:sp>
        <p:nvSpPr>
          <p:cNvPr id="11" name="Text 5">
            <a:extLst>
              <a:ext uri="{FF2B5EF4-FFF2-40B4-BE49-F238E27FC236}">
                <a16:creationId xmlns:a16="http://schemas.microsoft.com/office/drawing/2014/main" id="{D31499AD-A03A-4D1C-EEA9-21F96FB04C62}"/>
              </a:ext>
            </a:extLst>
          </p:cNvPr>
          <p:cNvSpPr/>
          <p:nvPr/>
        </p:nvSpPr>
        <p:spPr>
          <a:xfrm>
            <a:off x="7433112" y="5229146"/>
            <a:ext cx="2973586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ru-RU" sz="2800" dirty="0"/>
              <a:t>Переработка оставшихся материалов</a:t>
            </a:r>
            <a:endParaRPr lang="en-US" sz="28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DC6A6A1A-58FB-C9AC-BDC5-930CC7FDE6EE}"/>
              </a:ext>
            </a:extLst>
          </p:cNvPr>
          <p:cNvSpPr/>
          <p:nvPr/>
        </p:nvSpPr>
        <p:spPr>
          <a:xfrm>
            <a:off x="7433112" y="5667177"/>
            <a:ext cx="7803713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Вторичное использование остатков 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вместо утилизации.</a:t>
            </a:r>
            <a:endParaRPr lang="en-US" sz="2400" dirty="0"/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2E62C8AF-6EDA-FC65-CDA5-4DEB79A5A50D}"/>
              </a:ext>
            </a:extLst>
          </p:cNvPr>
          <p:cNvSpPr/>
          <p:nvPr/>
        </p:nvSpPr>
        <p:spPr>
          <a:xfrm>
            <a:off x="7443390" y="6627575"/>
            <a:ext cx="2973586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ru-RU" sz="2800" dirty="0"/>
              <a:t>Закупки сверх потребности бесполезны</a:t>
            </a:r>
            <a:endParaRPr lang="en-US" sz="2800" dirty="0"/>
          </a:p>
        </p:txBody>
      </p:sp>
      <p:sp>
        <p:nvSpPr>
          <p:cNvPr id="14" name="Text 6">
            <a:extLst>
              <a:ext uri="{FF2B5EF4-FFF2-40B4-BE49-F238E27FC236}">
                <a16:creationId xmlns:a16="http://schemas.microsoft.com/office/drawing/2014/main" id="{2CF108AD-0061-35AC-A2E3-122F88BEA81B}"/>
              </a:ext>
            </a:extLst>
          </p:cNvPr>
          <p:cNvSpPr/>
          <p:nvPr/>
        </p:nvSpPr>
        <p:spPr>
          <a:xfrm>
            <a:off x="7443390" y="7065606"/>
            <a:ext cx="7803713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2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Закупать ровно столько, сколько нужно.</a:t>
            </a:r>
            <a:endParaRPr lang="en-US" sz="2400" dirty="0"/>
          </a:p>
        </p:txBody>
      </p:sp>
      <p:pic>
        <p:nvPicPr>
          <p:cNvPr id="19" name="Image 4" descr="preencoded.png">
            <a:extLst>
              <a:ext uri="{FF2B5EF4-FFF2-40B4-BE49-F238E27FC236}">
                <a16:creationId xmlns:a16="http://schemas.microsoft.com/office/drawing/2014/main" id="{18598C57-06D1-9259-65F7-037CE8ECE3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6161" y="6536316"/>
            <a:ext cx="1013102" cy="1215750"/>
          </a:xfrm>
          <a:prstGeom prst="rect">
            <a:avLst/>
          </a:prstGeom>
        </p:spPr>
      </p:pic>
      <p:pic>
        <p:nvPicPr>
          <p:cNvPr id="17" name="Рисунок 16" descr="Изображение выглядит как транспортное средство, Наземный транспорт, черно-белый, строительство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52CCEDD9-317A-4752-5A70-D4EC1F93F0A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9396" r="9231" b="7176"/>
          <a:stretch/>
        </p:blipFill>
        <p:spPr>
          <a:xfrm>
            <a:off x="0" y="0"/>
            <a:ext cx="5362576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460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484</Words>
  <Application>Microsoft Office PowerPoint</Application>
  <PresentationFormat>Произвольный</PresentationFormat>
  <Paragraphs>116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Roboto</vt:lpstr>
      <vt:lpstr>Arial</vt:lpstr>
      <vt:lpstr>Raleway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My Office</dc:creator>
  <cp:lastModifiedBy>My Office</cp:lastModifiedBy>
  <cp:revision>82</cp:revision>
  <dcterms:created xsi:type="dcterms:W3CDTF">2025-05-02T21:38:47Z</dcterms:created>
  <dcterms:modified xsi:type="dcterms:W3CDTF">2025-05-03T15:14:55Z</dcterms:modified>
</cp:coreProperties>
</file>